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0" r:id="rId3"/>
    <p:sldId id="258" r:id="rId4"/>
    <p:sldId id="272" r:id="rId5"/>
    <p:sldId id="261" r:id="rId6"/>
    <p:sldId id="259" r:id="rId7"/>
    <p:sldId id="260" r:id="rId8"/>
    <p:sldId id="262" r:id="rId9"/>
    <p:sldId id="271" r:id="rId10"/>
    <p:sldId id="265" r:id="rId11"/>
    <p:sldId id="269" r:id="rId12"/>
    <p:sldId id="266" r:id="rId13"/>
    <p:sldId id="267" r:id="rId14"/>
    <p:sldId id="263" r:id="rId15"/>
    <p:sldId id="273" r:id="rId16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64" autoAdjust="0"/>
    <p:restoredTop sz="94718" autoAdjust="0"/>
  </p:normalViewPr>
  <p:slideViewPr>
    <p:cSldViewPr>
      <p:cViewPr varScale="1">
        <p:scale>
          <a:sx n="48" d="100"/>
          <a:sy n="48" d="100"/>
        </p:scale>
        <p:origin x="-5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283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EB9C54-966A-4A55-8A48-E2CA7744D0E8}" type="datetimeFigureOut">
              <a:rPr lang="en-US" smtClean="0"/>
              <a:pPr/>
              <a:t>7/15/2010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1AB3FB-0598-4DB3-8334-5977525338D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62EF4F-5F8B-4D48-BEEC-BEFAE8CD9E3F}" type="datetimeFigureOut">
              <a:rPr lang="en-US" smtClean="0"/>
              <a:pPr/>
              <a:t>7/15/2010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798255-CE3E-4169-9ECE-0CFF7C6E895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Hyperlinks to the website on the</a:t>
            </a:r>
            <a:r>
              <a:rPr lang="en-GB" baseline="0" dirty="0" smtClean="0"/>
              <a:t> following slide.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798255-CE3E-4169-9ECE-0CFF7C6E8950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This is an interactive website of le </a:t>
            </a:r>
            <a:r>
              <a:rPr lang="en-GB" dirty="0" err="1" smtClean="0"/>
              <a:t>monde</a:t>
            </a:r>
            <a:r>
              <a:rPr lang="en-GB" dirty="0" smtClean="0"/>
              <a:t> francophone. If you click on the name of a</a:t>
            </a:r>
            <a:r>
              <a:rPr lang="en-GB" baseline="0" dirty="0" smtClean="0"/>
              <a:t> country it highlights on the map where it is situated.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798255-CE3E-4169-9ECE-0CFF7C6E8950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Pupils use various reading skills (cognates, picture clues, using what they do understand to work out what they do not etc) to get</a:t>
            </a:r>
            <a:r>
              <a:rPr lang="en-GB" baseline="0" dirty="0" smtClean="0"/>
              <a:t> the gist of the synopsis.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798255-CE3E-4169-9ECE-0CFF7C6E8950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Show</a:t>
            </a:r>
            <a:r>
              <a:rPr lang="en-GB" baseline="0" dirty="0" smtClean="0"/>
              <a:t> the start of the film.  As the plenary for this first lesson hyperlink the cloud  to the first task magic to recap the key people and places in the film.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798255-CE3E-4169-9ECE-0CFF7C6E8950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 used this as</a:t>
            </a:r>
            <a:r>
              <a:rPr lang="en-GB" baseline="0" dirty="0" smtClean="0"/>
              <a:t> a starter for my second lesson. The aim was for them to be able to give a brief outline of the story so far in the TL. We then watched some more of the film.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798255-CE3E-4169-9ECE-0CFF7C6E8950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As a starter, pupils had to complete the end</a:t>
            </a:r>
            <a:r>
              <a:rPr lang="en-GB" baseline="0" dirty="0" smtClean="0"/>
              <a:t> of each sentence.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798255-CE3E-4169-9ECE-0CFF7C6E8950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Pupils then had to predict the end of the story. Very few</a:t>
            </a:r>
            <a:r>
              <a:rPr lang="en-GB" baseline="0" dirty="0" smtClean="0"/>
              <a:t> predicted correctly  - they were really shocked at the end!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798255-CE3E-4169-9ECE-0CFF7C6E8950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Pupils listen to the You Tube clip and place</a:t>
            </a:r>
            <a:r>
              <a:rPr lang="en-GB" baseline="0" dirty="0" smtClean="0"/>
              <a:t> the lines of the song in the correct order.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798255-CE3E-4169-9ECE-0CFF7C6E8950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Pupils complete the thinking skills “double bubble” map where they compare and contrast life in Leicester with that of the African village depicted in the film.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798255-CE3E-4169-9ECE-0CFF7C6E8950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5597-4ADD-4B29-B5B5-51D0A3B1F77A}" type="datetimeFigureOut">
              <a:rPr lang="en-US" smtClean="0"/>
              <a:pPr/>
              <a:t>7/15/2010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32D5D-87FD-46B0-A327-EA84DAAF3A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5597-4ADD-4B29-B5B5-51D0A3B1F77A}" type="datetimeFigureOut">
              <a:rPr lang="en-US" smtClean="0"/>
              <a:pPr/>
              <a:t>7/15/2010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32D5D-87FD-46B0-A327-EA84DAAF3A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5597-4ADD-4B29-B5B5-51D0A3B1F77A}" type="datetimeFigureOut">
              <a:rPr lang="en-US" smtClean="0"/>
              <a:pPr/>
              <a:t>7/15/2010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32D5D-87FD-46B0-A327-EA84DAAF3A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5597-4ADD-4B29-B5B5-51D0A3B1F77A}" type="datetimeFigureOut">
              <a:rPr lang="en-US" smtClean="0"/>
              <a:pPr/>
              <a:t>7/15/2010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32D5D-87FD-46B0-A327-EA84DAAF3A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5597-4ADD-4B29-B5B5-51D0A3B1F77A}" type="datetimeFigureOut">
              <a:rPr lang="en-US" smtClean="0"/>
              <a:pPr/>
              <a:t>7/15/2010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32D5D-87FD-46B0-A327-EA84DAAF3A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5597-4ADD-4B29-B5B5-51D0A3B1F77A}" type="datetimeFigureOut">
              <a:rPr lang="en-US" smtClean="0"/>
              <a:pPr/>
              <a:t>7/15/2010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32D5D-87FD-46B0-A327-EA84DAAF3A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5597-4ADD-4B29-B5B5-51D0A3B1F77A}" type="datetimeFigureOut">
              <a:rPr lang="en-US" smtClean="0"/>
              <a:pPr/>
              <a:t>7/15/2010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32D5D-87FD-46B0-A327-EA84DAAF3A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5597-4ADD-4B29-B5B5-51D0A3B1F77A}" type="datetimeFigureOut">
              <a:rPr lang="en-US" smtClean="0"/>
              <a:pPr/>
              <a:t>7/15/2010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32D5D-87FD-46B0-A327-EA84DAAF3A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5597-4ADD-4B29-B5B5-51D0A3B1F77A}" type="datetimeFigureOut">
              <a:rPr lang="en-US" smtClean="0"/>
              <a:pPr/>
              <a:t>7/15/2010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32D5D-87FD-46B0-A327-EA84DAAF3A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5597-4ADD-4B29-B5B5-51D0A3B1F77A}" type="datetimeFigureOut">
              <a:rPr lang="en-US" smtClean="0"/>
              <a:pPr/>
              <a:t>7/15/2010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32D5D-87FD-46B0-A327-EA84DAAF3A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5597-4ADD-4B29-B5B5-51D0A3B1F77A}" type="datetimeFigureOut">
              <a:rPr lang="en-US" smtClean="0"/>
              <a:pPr/>
              <a:t>7/15/2010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32D5D-87FD-46B0-A327-EA84DAAF3A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B5597-4ADD-4B29-B5B5-51D0A3B1F77A}" type="datetimeFigureOut">
              <a:rPr lang="en-US" smtClean="0"/>
              <a:pPr/>
              <a:t>7/15/2010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32D5D-87FD-46B0-A327-EA84DAAF3A0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file:///F:\Culture\French%20films\Youssou%20N%20Dour%20-%20'Kirikou%20n'est%20pas%20grand%20mais%20il%20est%20vaillant'.avi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ameleo.com/french/JEU-Ch0-MondeFranco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kameleo.com/french/JEU-Ch0-MondeFranco.htm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m/imgres?imgurl=http://zone.wallpaper.free.fr/galleries/Dessins_Animes/Kirikou_et_les_betes_sauvages/Kirikou_04_1024x768.jpg&amp;imgrefurl=http://zone.wallpaper.free.fr/picture.php?/20136/category/258&amp;usg=__WSnqjEUDyJqgP3ZW0F8XKINVUS0=&amp;h=768&amp;w=1024&amp;sz=83&amp;hl=en&amp;start=64&amp;tbnid=0V_EgLZtHl287M:&amp;tbnh=113&amp;tbnw=150&amp;prev=/images?q=kirikou&amp;gbv=2&amp;ndsp=20&amp;hl=en&amp;sa=N&amp;start=60" TargetMode="External"/><Relationship Id="rId3" Type="http://schemas.openxmlformats.org/officeDocument/2006/relationships/image" Target="../media/image1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ages.google.com/imgres?imgurl=http://www.kirikou.net/images/cast_karaba.jpg&amp;imgrefurl=http://www.kirikou.net/cast.html&amp;usg=__RxWsmruR36bLny9cRarmaY5_IQo=&amp;h=160&amp;w=196&amp;sz=15&amp;hl=en&amp;start=1&amp;tbnid=SrVXPw_TyL3b5M:&amp;tbnh=85&amp;tbnw=104&amp;prev=/images?q=karaba&amp;gbv=2&amp;hl=en" TargetMode="External"/><Relationship Id="rId5" Type="http://schemas.openxmlformats.org/officeDocument/2006/relationships/image" Target="../media/image7.jpeg"/><Relationship Id="rId4" Type="http://schemas.openxmlformats.org/officeDocument/2006/relationships/hyperlink" Target="http://images.google.com/imgres?imgurl=http://www.casafree.com/modules/xcgal/albums/userpics/10070/kirikou.jpg&amp;imgrefurl=http://www.casafree.com/modules/xcgal/displayimage.php?pid=11094&amp;usg=__y-EKNteXkH-Z6huJJrfmmHup53g=&amp;h=320&amp;w=224&amp;sz=26&amp;hl=en&amp;start=3&amp;tbnid=McBGgcHzqFof6M:&amp;tbnh=118&amp;tbnw=83&amp;prev=/images?q=kirikou&amp;gbv=2&amp;hl=en" TargetMode="External"/><Relationship Id="rId9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hyperlink" Target="http://images.google.com/imgres?imgurl=http://www.awn.com/mag/issue4.02/4.02images/moinskirikou02.jpg&amp;imgrefurl=http://www.awn.com/mag/issue4.02/4.02pages/moinskirikou.php3&amp;usg=__aoO3mg8M_csqFbvsL6TIzCaryxA=&amp;h=256&amp;w=249&amp;sz=21&amp;hl=en&amp;start=7&amp;tbnid=2yPNLfZnOV_YNM:&amp;tbnh=111&amp;tbnw=108&amp;prev=/images?q=karaba&amp;gbv=2&amp;hl=en" TargetMode="External"/><Relationship Id="rId7" Type="http://schemas.openxmlformats.org/officeDocument/2006/relationships/hyperlink" Target="http://images.google.com/imgres?imgurl=http://occurences.files.wordpress.com/2007/02/img_karaba.gif&amp;imgrefurl=http://occurences.wordpress.com/2007/02/16/karaba/&amp;usg=__XFE0FgngsdzxnrFcLWtLTr23bBw=&amp;h=207&amp;w=321&amp;sz=20&amp;hl=en&amp;start=15&amp;tbnid=dzUw9VBerma4-M:&amp;tbnh=76&amp;tbnw=118&amp;prev=/images?q=karaba&amp;gbv=2&amp;hl=en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hyperlink" Target="http://images.google.com/imgres?imgurl=http://www.gommeetgribouillages.fr/Kirikou/karaba.jpg&amp;imgrefurl=http://www.gommeetgribouillages.fr/Kirikou/&amp;usg=__kao-UVHQFooBGenpvM-YzTy1u-I=&amp;h=296&amp;w=500&amp;sz=35&amp;hl=en&amp;start=3&amp;tbnid=BocW6zaplv6xOM:&amp;tbnh=77&amp;tbnw=130&amp;prev=/images?q=karaba&amp;gbv=2&amp;hl=en" TargetMode="External"/><Relationship Id="rId4" Type="http://schemas.openxmlformats.org/officeDocument/2006/relationships/image" Target="../media/image10.jpeg"/><Relationship Id="rId9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hyperlink" Target="Kirikou%20-%20environs%20et%20personnages.MD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Kirikou1.MDL" TargetMode="External"/><Relationship Id="rId5" Type="http://schemas.openxmlformats.org/officeDocument/2006/relationships/image" Target="../media/image7.jpeg"/><Relationship Id="rId4" Type="http://schemas.openxmlformats.org/officeDocument/2006/relationships/hyperlink" Target="http://images.google.com/imgres?imgurl=http://www.casafree.com/modules/xcgal/albums/userpics/10070/kirikou.jpg&amp;imgrefurl=http://www.casafree.com/modules/xcgal/displayimage.php?pid=11094&amp;usg=__y-EKNteXkH-Z6huJJrfmmHup53g=&amp;h=320&amp;w=224&amp;sz=26&amp;hl=en&amp;start=3&amp;tbnid=McBGgcHzqFof6M:&amp;tbnh=118&amp;tbnw=83&amp;prev=/images?q=kirikou&amp;gbv=2&amp;hl=en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8728" y="5715016"/>
            <a:ext cx="60514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Kirikou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et la </a:t>
            </a:r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sorcière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1026" name="Picture 2" descr="http://johnnykaje.files.wordpress.com/2009/11/kirikou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332037"/>
            <a:ext cx="8358246" cy="4525963"/>
          </a:xfrm>
        </p:spPr>
        <p:txBody>
          <a:bodyPr/>
          <a:lstStyle/>
          <a:p>
            <a:r>
              <a:rPr lang="en-GB" b="1" dirty="0" smtClean="0">
                <a:latin typeface="Comic Sans MS" pitchFamily="66" charset="0"/>
              </a:rPr>
              <a:t>On </a:t>
            </a:r>
            <a:r>
              <a:rPr lang="en-GB" b="1" dirty="0" err="1" smtClean="0">
                <a:latin typeface="Comic Sans MS" pitchFamily="66" charset="0"/>
              </a:rPr>
              <a:t>va</a:t>
            </a:r>
            <a:r>
              <a:rPr lang="en-GB" b="1" dirty="0" smtClean="0">
                <a:latin typeface="Comic Sans MS" pitchFamily="66" charset="0"/>
              </a:rPr>
              <a:t> </a:t>
            </a:r>
            <a:r>
              <a:rPr lang="en-GB" b="1" dirty="0" err="1" smtClean="0">
                <a:latin typeface="Comic Sans MS" pitchFamily="66" charset="0"/>
              </a:rPr>
              <a:t>écrire</a:t>
            </a:r>
            <a:r>
              <a:rPr lang="en-GB" b="1" dirty="0" smtClean="0">
                <a:latin typeface="Comic Sans MS" pitchFamily="66" charset="0"/>
              </a:rPr>
              <a:t> un petit résumé du film “</a:t>
            </a:r>
            <a:r>
              <a:rPr lang="en-GB" b="1" dirty="0" err="1" smtClean="0">
                <a:latin typeface="Comic Sans MS" pitchFamily="66" charset="0"/>
              </a:rPr>
              <a:t>Kirikou</a:t>
            </a:r>
            <a:r>
              <a:rPr lang="en-GB" b="1" dirty="0" smtClean="0">
                <a:latin typeface="Comic Sans MS" pitchFamily="66" charset="0"/>
              </a:rPr>
              <a:t> et la </a:t>
            </a:r>
            <a:r>
              <a:rPr lang="en-GB" b="1" dirty="0" err="1">
                <a:latin typeface="Comic Sans MS" pitchFamily="66" charset="0"/>
              </a:rPr>
              <a:t>S</a:t>
            </a:r>
            <a:r>
              <a:rPr lang="en-GB" b="1" dirty="0" err="1" smtClean="0">
                <a:latin typeface="Comic Sans MS" pitchFamily="66" charset="0"/>
              </a:rPr>
              <a:t>orcière</a:t>
            </a:r>
            <a:r>
              <a:rPr lang="en-GB" b="1" dirty="0" smtClean="0">
                <a:latin typeface="Comic Sans MS" pitchFamily="66" charset="0"/>
              </a:rPr>
              <a:t>”.</a:t>
            </a:r>
          </a:p>
          <a:p>
            <a:r>
              <a:rPr lang="en-GB" b="1" dirty="0" smtClean="0">
                <a:latin typeface="Comic Sans MS" pitchFamily="66" charset="0"/>
              </a:rPr>
              <a:t>On </a:t>
            </a:r>
            <a:r>
              <a:rPr lang="en-GB" b="1" dirty="0" err="1" smtClean="0">
                <a:latin typeface="Comic Sans MS" pitchFamily="66" charset="0"/>
              </a:rPr>
              <a:t>va</a:t>
            </a:r>
            <a:r>
              <a:rPr lang="en-GB" b="1" dirty="0" smtClean="0">
                <a:latin typeface="Comic Sans MS" pitchFamily="66" charset="0"/>
              </a:rPr>
              <a:t> </a:t>
            </a:r>
            <a:r>
              <a:rPr lang="en-GB" b="1" dirty="0" err="1" smtClean="0">
                <a:latin typeface="Comic Sans MS" pitchFamily="66" charset="0"/>
              </a:rPr>
              <a:t>prédire</a:t>
            </a:r>
            <a:r>
              <a:rPr lang="en-GB" b="1" dirty="0" smtClean="0">
                <a:latin typeface="Comic Sans MS" pitchFamily="66" charset="0"/>
              </a:rPr>
              <a:t> la fin du film!</a:t>
            </a:r>
          </a:p>
          <a:p>
            <a:r>
              <a:rPr lang="en-GB" b="1" dirty="0" smtClean="0">
                <a:latin typeface="Comic Sans MS" pitchFamily="66" charset="0"/>
              </a:rPr>
              <a:t>On </a:t>
            </a:r>
            <a:r>
              <a:rPr lang="en-GB" b="1" dirty="0" err="1" smtClean="0">
                <a:latin typeface="Comic Sans MS" pitchFamily="66" charset="0"/>
              </a:rPr>
              <a:t>va</a:t>
            </a:r>
            <a:r>
              <a:rPr lang="en-GB" b="1" dirty="0" smtClean="0">
                <a:latin typeface="Comic Sans MS" pitchFamily="66" charset="0"/>
              </a:rPr>
              <a:t> </a:t>
            </a:r>
            <a:r>
              <a:rPr lang="en-GB" b="1" dirty="0" err="1" smtClean="0">
                <a:latin typeface="Comic Sans MS" pitchFamily="66" charset="0"/>
              </a:rPr>
              <a:t>apprendre</a:t>
            </a:r>
            <a:r>
              <a:rPr lang="en-GB" b="1" dirty="0" smtClean="0">
                <a:latin typeface="Comic Sans MS" pitchFamily="66" charset="0"/>
              </a:rPr>
              <a:t> la chanson de </a:t>
            </a:r>
            <a:r>
              <a:rPr lang="en-GB" b="1" dirty="0" err="1" smtClean="0">
                <a:latin typeface="Comic Sans MS" pitchFamily="66" charset="0"/>
              </a:rPr>
              <a:t>Kirikou</a:t>
            </a:r>
            <a:r>
              <a:rPr lang="en-GB" b="1" dirty="0" smtClean="0">
                <a:latin typeface="Comic Sans MS" pitchFamily="66" charset="0"/>
              </a:rPr>
              <a:t>.</a:t>
            </a:r>
          </a:p>
          <a:p>
            <a:r>
              <a:rPr lang="en-GB" b="1" dirty="0" smtClean="0">
                <a:latin typeface="Comic Sans MS" pitchFamily="66" charset="0"/>
              </a:rPr>
              <a:t>On </a:t>
            </a:r>
            <a:r>
              <a:rPr lang="en-GB" b="1" dirty="0" err="1" smtClean="0">
                <a:latin typeface="Comic Sans MS" pitchFamily="66" charset="0"/>
              </a:rPr>
              <a:t>va</a:t>
            </a:r>
            <a:r>
              <a:rPr lang="en-GB" b="1" dirty="0" smtClean="0">
                <a:latin typeface="Comic Sans MS" pitchFamily="66" charset="0"/>
              </a:rPr>
              <a:t> identifier les </a:t>
            </a:r>
            <a:r>
              <a:rPr lang="en-GB" b="1" dirty="0" err="1" smtClean="0">
                <a:latin typeface="Comic Sans MS" pitchFamily="66" charset="0"/>
              </a:rPr>
              <a:t>thèmes</a:t>
            </a:r>
            <a:r>
              <a:rPr lang="en-GB" b="1" dirty="0" smtClean="0">
                <a:latin typeface="Comic Sans MS" pitchFamily="66" charset="0"/>
              </a:rPr>
              <a:t> </a:t>
            </a:r>
            <a:r>
              <a:rPr lang="en-GB" b="1" dirty="0" err="1" smtClean="0">
                <a:latin typeface="Comic Sans MS" pitchFamily="66" charset="0"/>
              </a:rPr>
              <a:t>universels</a:t>
            </a:r>
            <a:r>
              <a:rPr lang="en-GB" b="1" dirty="0" smtClean="0">
                <a:latin typeface="Comic Sans MS" pitchFamily="66" charset="0"/>
              </a:rPr>
              <a:t> au </a:t>
            </a:r>
            <a:r>
              <a:rPr lang="en-GB" b="1" dirty="0" err="1" smtClean="0">
                <a:latin typeface="Comic Sans MS" pitchFamily="66" charset="0"/>
              </a:rPr>
              <a:t>coeur</a:t>
            </a:r>
            <a:r>
              <a:rPr lang="en-GB" b="1" dirty="0" smtClean="0">
                <a:latin typeface="Comic Sans MS" pitchFamily="66" charset="0"/>
              </a:rPr>
              <a:t> de </a:t>
            </a:r>
            <a:r>
              <a:rPr lang="en-GB" b="1" dirty="0" err="1" smtClean="0">
                <a:latin typeface="Comic Sans MS" pitchFamily="66" charset="0"/>
              </a:rPr>
              <a:t>ce</a:t>
            </a:r>
            <a:r>
              <a:rPr lang="en-GB" b="1" dirty="0" smtClean="0">
                <a:latin typeface="Comic Sans MS" pitchFamily="66" charset="0"/>
              </a:rPr>
              <a:t> </a:t>
            </a:r>
            <a:r>
              <a:rPr lang="en-GB" b="1" dirty="0" err="1" smtClean="0">
                <a:latin typeface="Comic Sans MS" pitchFamily="66" charset="0"/>
              </a:rPr>
              <a:t>dessin</a:t>
            </a:r>
            <a:r>
              <a:rPr lang="en-GB" b="1" dirty="0" smtClean="0">
                <a:latin typeface="Comic Sans MS" pitchFamily="66" charset="0"/>
              </a:rPr>
              <a:t> </a:t>
            </a:r>
            <a:r>
              <a:rPr lang="en-GB" b="1" dirty="0" err="1" smtClean="0">
                <a:latin typeface="Comic Sans MS" pitchFamily="66" charset="0"/>
              </a:rPr>
              <a:t>animé</a:t>
            </a:r>
            <a:r>
              <a:rPr lang="en-GB" dirty="0" smtClean="0">
                <a:latin typeface="Comic Sans MS" pitchFamily="66" charset="0"/>
              </a:rPr>
              <a:t>.</a:t>
            </a:r>
          </a:p>
        </p:txBody>
      </p:sp>
      <p:pic>
        <p:nvPicPr>
          <p:cNvPr id="4" name="Picture 2" descr="bs012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228600"/>
            <a:ext cx="1892300" cy="1527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b="1" dirty="0" err="1" smtClean="0">
                <a:solidFill>
                  <a:srgbClr val="FF0000"/>
                </a:solidFill>
                <a:latin typeface="Comic Sans MS" pitchFamily="66" charset="0"/>
              </a:rPr>
              <a:t>Ecrivez</a:t>
            </a:r>
            <a:r>
              <a:rPr lang="en-GB" b="1" dirty="0" smtClean="0">
                <a:solidFill>
                  <a:srgbClr val="FF0000"/>
                </a:solidFill>
                <a:latin typeface="Comic Sans MS" pitchFamily="66" charset="0"/>
              </a:rPr>
              <a:t> 3-4 phrases </a:t>
            </a:r>
            <a:r>
              <a:rPr lang="en-GB" b="1" dirty="0" err="1" smtClean="0">
                <a:solidFill>
                  <a:srgbClr val="FF0000"/>
                </a:solidFill>
                <a:latin typeface="Comic Sans MS" pitchFamily="66" charset="0"/>
              </a:rPr>
              <a:t>sur</a:t>
            </a:r>
            <a:r>
              <a:rPr lang="en-GB" b="1" dirty="0" smtClean="0">
                <a:solidFill>
                  <a:srgbClr val="FF0000"/>
                </a:solidFill>
                <a:latin typeface="Comic Sans MS" pitchFamily="66" charset="0"/>
              </a:rPr>
              <a:t> le film “</a:t>
            </a:r>
            <a:r>
              <a:rPr lang="en-GB" b="1" dirty="0" err="1" smtClean="0">
                <a:solidFill>
                  <a:srgbClr val="FF0000"/>
                </a:solidFill>
                <a:latin typeface="Comic Sans MS" pitchFamily="66" charset="0"/>
              </a:rPr>
              <a:t>Kirikou</a:t>
            </a:r>
            <a:r>
              <a:rPr lang="en-GB" b="1" dirty="0" smtClean="0">
                <a:solidFill>
                  <a:srgbClr val="FF0000"/>
                </a:solidFill>
                <a:latin typeface="Comic Sans MS" pitchFamily="66" charset="0"/>
              </a:rPr>
              <a:t> et la </a:t>
            </a:r>
            <a:r>
              <a:rPr lang="en-GB" b="1" dirty="0" err="1" smtClean="0">
                <a:solidFill>
                  <a:srgbClr val="FF0000"/>
                </a:solidFill>
                <a:latin typeface="Comic Sans MS" pitchFamily="66" charset="0"/>
              </a:rPr>
              <a:t>sorcière</a:t>
            </a:r>
            <a:r>
              <a:rPr lang="en-GB" b="1" dirty="0" smtClean="0">
                <a:solidFill>
                  <a:srgbClr val="FF0000"/>
                </a:solidFill>
                <a:latin typeface="Comic Sans MS" pitchFamily="66" charset="0"/>
              </a:rPr>
              <a:t>”</a:t>
            </a:r>
            <a:endParaRPr lang="en-US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2332037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4000" b="1" dirty="0" err="1" smtClean="0">
                <a:solidFill>
                  <a:srgbClr val="0000FF"/>
                </a:solidFill>
                <a:latin typeface="Comic Sans MS" pitchFamily="66" charset="0"/>
              </a:rPr>
              <a:t>C’est</a:t>
            </a:r>
            <a:r>
              <a:rPr lang="en-GB" sz="4000" b="1" dirty="0" smtClean="0">
                <a:solidFill>
                  <a:srgbClr val="0000FF"/>
                </a:solidFill>
                <a:latin typeface="Comic Sans MS" pitchFamily="66" charset="0"/>
              </a:rPr>
              <a:t> un film ….</a:t>
            </a:r>
          </a:p>
          <a:p>
            <a:pPr>
              <a:lnSpc>
                <a:spcPct val="90000"/>
              </a:lnSpc>
            </a:pPr>
            <a:r>
              <a:rPr lang="en-GB" sz="4000" b="1" dirty="0" err="1" smtClean="0">
                <a:solidFill>
                  <a:srgbClr val="0000FF"/>
                </a:solidFill>
                <a:latin typeface="Comic Sans MS" pitchFamily="66" charset="0"/>
              </a:rPr>
              <a:t>C’est</a:t>
            </a:r>
            <a:r>
              <a:rPr lang="en-GB" sz="4000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GB" sz="4000" b="1" dirty="0" err="1" smtClean="0">
                <a:solidFill>
                  <a:srgbClr val="0000FF"/>
                </a:solidFill>
                <a:latin typeface="Comic Sans MS" pitchFamily="66" charset="0"/>
              </a:rPr>
              <a:t>l’histoire</a:t>
            </a:r>
            <a:r>
              <a:rPr lang="en-GB" sz="4000" b="1" dirty="0" smtClean="0">
                <a:solidFill>
                  <a:srgbClr val="0000FF"/>
                </a:solidFill>
                <a:latin typeface="Comic Sans MS" pitchFamily="66" charset="0"/>
              </a:rPr>
              <a:t> de…</a:t>
            </a:r>
          </a:p>
          <a:p>
            <a:pPr>
              <a:lnSpc>
                <a:spcPct val="90000"/>
              </a:lnSpc>
            </a:pPr>
            <a:r>
              <a:rPr lang="en-GB" sz="4000" b="1" dirty="0" err="1" smtClean="0">
                <a:solidFill>
                  <a:srgbClr val="0000FF"/>
                </a:solidFill>
                <a:latin typeface="Comic Sans MS" pitchFamily="66" charset="0"/>
              </a:rPr>
              <a:t>L’histoire</a:t>
            </a:r>
            <a:r>
              <a:rPr lang="en-GB" sz="4000" b="1" dirty="0" smtClean="0">
                <a:solidFill>
                  <a:srgbClr val="0000FF"/>
                </a:solidFill>
                <a:latin typeface="Comic Sans MS" pitchFamily="66" charset="0"/>
              </a:rPr>
              <a:t> se d</a:t>
            </a:r>
            <a:r>
              <a:rPr lang="en-US" sz="4000" b="1" dirty="0" err="1" smtClean="0">
                <a:solidFill>
                  <a:srgbClr val="0000FF"/>
                </a:solidFill>
                <a:latin typeface="Comic Sans MS" pitchFamily="66" charset="0"/>
              </a:rPr>
              <a:t>éroule</a:t>
            </a:r>
            <a:r>
              <a:rPr lang="en-US" sz="4000" b="1" dirty="0" smtClean="0">
                <a:solidFill>
                  <a:srgbClr val="0000FF"/>
                </a:solidFill>
                <a:latin typeface="Comic Sans MS" pitchFamily="66" charset="0"/>
              </a:rPr>
              <a:t>…</a:t>
            </a:r>
          </a:p>
          <a:p>
            <a:pPr>
              <a:lnSpc>
                <a:spcPct val="90000"/>
              </a:lnSpc>
            </a:pPr>
            <a:r>
              <a:rPr lang="en-GB" sz="4000" b="1" dirty="0" smtClean="0">
                <a:solidFill>
                  <a:srgbClr val="0000FF"/>
                </a:solidFill>
                <a:latin typeface="Comic Sans MS" pitchFamily="66" charset="0"/>
              </a:rPr>
              <a:t>Les </a:t>
            </a:r>
            <a:r>
              <a:rPr lang="en-GB" sz="4000" b="1" dirty="0" err="1" smtClean="0">
                <a:solidFill>
                  <a:srgbClr val="0000FF"/>
                </a:solidFill>
                <a:latin typeface="Comic Sans MS" pitchFamily="66" charset="0"/>
              </a:rPr>
              <a:t>personnages</a:t>
            </a:r>
            <a:r>
              <a:rPr lang="en-GB" sz="4000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GB" sz="4000" b="1" dirty="0" err="1" smtClean="0">
                <a:solidFill>
                  <a:srgbClr val="0000FF"/>
                </a:solidFill>
                <a:latin typeface="Comic Sans MS" pitchFamily="66" charset="0"/>
              </a:rPr>
              <a:t>sont</a:t>
            </a:r>
            <a:r>
              <a:rPr lang="en-GB" sz="4000" b="1" dirty="0" smtClean="0">
                <a:solidFill>
                  <a:srgbClr val="0000FF"/>
                </a:solidFill>
                <a:latin typeface="Comic Sans MS" pitchFamily="66" charset="0"/>
              </a:rPr>
              <a:t>….</a:t>
            </a:r>
            <a:endParaRPr lang="en-US" sz="4000" b="1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n-GB" sz="4000" b="1" dirty="0" smtClean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A </a:t>
            </a:r>
            <a:r>
              <a:rPr lang="en-GB" sz="4000" b="1" dirty="0" err="1" smtClean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mon</a:t>
            </a:r>
            <a:r>
              <a:rPr lang="en-GB" sz="4000" b="1" dirty="0" smtClean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 avis, </a:t>
            </a:r>
            <a:r>
              <a:rPr lang="en-GB" sz="4000" b="1" dirty="0" err="1" smtClean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ce</a:t>
            </a:r>
            <a:r>
              <a:rPr lang="en-GB" sz="4000" b="1" dirty="0" smtClean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 film </a:t>
            </a:r>
            <a:r>
              <a:rPr lang="en-GB" sz="4000" b="1" dirty="0" err="1" smtClean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est</a:t>
            </a:r>
            <a:r>
              <a:rPr lang="en-GB" sz="4000" b="1" dirty="0" smtClean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 …..</a:t>
            </a:r>
          </a:p>
        </p:txBody>
      </p:sp>
      <p:pic>
        <p:nvPicPr>
          <p:cNvPr id="8196" name="Picture 4" descr="MMAG00218_0000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64388" y="2997200"/>
            <a:ext cx="1181100" cy="904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  <a:latin typeface="Comic Sans MS" pitchFamily="66" charset="0"/>
              </a:rPr>
              <a:t>Et la fin????</a:t>
            </a:r>
            <a:endParaRPr lang="en-GB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>
            <a:normAutofit/>
          </a:bodyPr>
          <a:lstStyle/>
          <a:p>
            <a:r>
              <a:rPr lang="en-GB" sz="4000" b="1" dirty="0" err="1" smtClean="0">
                <a:latin typeface="Comic Sans MS" pitchFamily="66" charset="0"/>
              </a:rPr>
              <a:t>mourir</a:t>
            </a:r>
            <a:endParaRPr lang="en-GB" sz="4000" b="1" dirty="0" smtClean="0">
              <a:latin typeface="Comic Sans MS" pitchFamily="66" charset="0"/>
            </a:endParaRPr>
          </a:p>
          <a:p>
            <a:r>
              <a:rPr lang="en-GB" sz="4000" b="1" dirty="0" err="1" smtClean="0">
                <a:latin typeface="Comic Sans MS" pitchFamily="66" charset="0"/>
              </a:rPr>
              <a:t>tomber</a:t>
            </a:r>
            <a:r>
              <a:rPr lang="en-GB" sz="4000" b="1" dirty="0" smtClean="0">
                <a:latin typeface="Comic Sans MS" pitchFamily="66" charset="0"/>
              </a:rPr>
              <a:t> </a:t>
            </a:r>
            <a:r>
              <a:rPr lang="en-GB" sz="4000" b="1" dirty="0" err="1" smtClean="0">
                <a:latin typeface="Comic Sans MS" pitchFamily="66" charset="0"/>
              </a:rPr>
              <a:t>amoureux</a:t>
            </a:r>
            <a:r>
              <a:rPr lang="en-GB" sz="4000" b="1" dirty="0" smtClean="0">
                <a:latin typeface="Comic Sans MS" pitchFamily="66" charset="0"/>
              </a:rPr>
              <a:t> de </a:t>
            </a:r>
            <a:r>
              <a:rPr lang="en-GB" sz="4000" b="1" dirty="0" err="1" smtClean="0">
                <a:latin typeface="Comic Sans MS" pitchFamily="66" charset="0"/>
              </a:rPr>
              <a:t>Karaba</a:t>
            </a:r>
            <a:r>
              <a:rPr lang="en-GB" sz="4000" b="1" dirty="0" smtClean="0">
                <a:latin typeface="Comic Sans MS" pitchFamily="66" charset="0"/>
              </a:rPr>
              <a:t>!</a:t>
            </a:r>
          </a:p>
          <a:p>
            <a:r>
              <a:rPr lang="en-GB" sz="4000" b="1" dirty="0" err="1" smtClean="0">
                <a:latin typeface="Comic Sans MS" pitchFamily="66" charset="0"/>
              </a:rPr>
              <a:t>tuer</a:t>
            </a:r>
            <a:r>
              <a:rPr lang="en-GB" sz="4000" b="1" dirty="0" smtClean="0">
                <a:latin typeface="Comic Sans MS" pitchFamily="66" charset="0"/>
              </a:rPr>
              <a:t> </a:t>
            </a:r>
            <a:r>
              <a:rPr lang="en-GB" sz="4000" b="1" dirty="0" err="1" smtClean="0">
                <a:latin typeface="Comic Sans MS" pitchFamily="66" charset="0"/>
              </a:rPr>
              <a:t>Karaba</a:t>
            </a:r>
            <a:endParaRPr lang="en-GB" sz="4000" b="1" dirty="0" smtClean="0">
              <a:latin typeface="Comic Sans MS" pitchFamily="66" charset="0"/>
            </a:endParaRPr>
          </a:p>
          <a:p>
            <a:r>
              <a:rPr lang="en-GB" sz="4000" b="1" dirty="0" err="1" smtClean="0">
                <a:latin typeface="Comic Sans MS" pitchFamily="66" charset="0"/>
              </a:rPr>
              <a:t>s’enfuire</a:t>
            </a:r>
            <a:r>
              <a:rPr lang="en-GB" sz="4000" b="1" dirty="0" smtClean="0">
                <a:latin typeface="Comic Sans MS" pitchFamily="66" charset="0"/>
              </a:rPr>
              <a:t> du village</a:t>
            </a:r>
          </a:p>
          <a:p>
            <a:r>
              <a:rPr lang="en-GB" sz="4000" b="1" dirty="0" err="1" smtClean="0">
                <a:latin typeface="Comic Sans MS" pitchFamily="66" charset="0"/>
              </a:rPr>
              <a:t>devenir</a:t>
            </a:r>
            <a:r>
              <a:rPr lang="en-GB" sz="4000" b="1" dirty="0" smtClean="0">
                <a:latin typeface="Comic Sans MS" pitchFamily="66" charset="0"/>
              </a:rPr>
              <a:t> </a:t>
            </a:r>
            <a:r>
              <a:rPr lang="en-GB" sz="4000" b="1" dirty="0" err="1" smtClean="0">
                <a:latin typeface="Comic Sans MS" pitchFamily="66" charset="0"/>
              </a:rPr>
              <a:t>méchant</a:t>
            </a:r>
            <a:endParaRPr lang="en-GB" sz="4000" b="1" dirty="0"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4282" y="1357298"/>
            <a:ext cx="898835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 smtClean="0">
                <a:solidFill>
                  <a:srgbClr val="0000FF"/>
                </a:solidFill>
                <a:latin typeface="Comic Sans MS" pitchFamily="66" charset="0"/>
              </a:rPr>
              <a:t>A la fin, je </a:t>
            </a:r>
            <a:r>
              <a:rPr lang="en-GB" sz="4000" b="1" dirty="0" err="1" smtClean="0">
                <a:solidFill>
                  <a:srgbClr val="0000FF"/>
                </a:solidFill>
                <a:latin typeface="Comic Sans MS" pitchFamily="66" charset="0"/>
              </a:rPr>
              <a:t>pense</a:t>
            </a:r>
            <a:r>
              <a:rPr lang="en-GB" sz="4000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GB" sz="4000" b="1" dirty="0" err="1" smtClean="0">
                <a:solidFill>
                  <a:srgbClr val="0000FF"/>
                </a:solidFill>
                <a:latin typeface="Comic Sans MS" pitchFamily="66" charset="0"/>
              </a:rPr>
              <a:t>que</a:t>
            </a:r>
            <a:r>
              <a:rPr lang="en-GB" sz="4000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GB" sz="4000" b="1" dirty="0" err="1" smtClean="0">
                <a:solidFill>
                  <a:srgbClr val="0000FF"/>
                </a:solidFill>
                <a:latin typeface="Comic Sans MS" pitchFamily="66" charset="0"/>
              </a:rPr>
              <a:t>Kirikou</a:t>
            </a:r>
            <a:r>
              <a:rPr lang="en-GB" sz="4000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GB" sz="4000" b="1" dirty="0" err="1" smtClean="0">
                <a:solidFill>
                  <a:srgbClr val="0000FF"/>
                </a:solidFill>
                <a:latin typeface="Comic Sans MS" pitchFamily="66" charset="0"/>
              </a:rPr>
              <a:t>va</a:t>
            </a:r>
            <a:r>
              <a:rPr lang="en-GB" sz="4000" b="1" dirty="0" smtClean="0">
                <a:solidFill>
                  <a:srgbClr val="0000FF"/>
                </a:solidFill>
                <a:latin typeface="Comic Sans MS" pitchFamily="66" charset="0"/>
              </a:rPr>
              <a:t>...</a:t>
            </a:r>
            <a:endParaRPr lang="en-GB" sz="4000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La chanson de </a:t>
            </a:r>
            <a:r>
              <a:rPr lang="en-GB" dirty="0" err="1" smtClean="0">
                <a:latin typeface="Comic Sans MS" pitchFamily="66" charset="0"/>
              </a:rPr>
              <a:t>Kirikou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500726"/>
          </a:xfrm>
        </p:spPr>
        <p:txBody>
          <a:bodyPr>
            <a:normAutofit fontScale="85000" lnSpcReduction="20000"/>
          </a:bodyPr>
          <a:lstStyle/>
          <a:p>
            <a:r>
              <a:rPr lang="en-GB" sz="2400" dirty="0" err="1" smtClean="0"/>
              <a:t>Kirikou</a:t>
            </a:r>
            <a:r>
              <a:rPr lang="en-GB" sz="2400" dirty="0" smtClean="0"/>
              <a:t> </a:t>
            </a:r>
            <a:r>
              <a:rPr lang="en-GB" sz="2400" dirty="0" err="1" smtClean="0"/>
              <a:t>seul</a:t>
            </a:r>
            <a:r>
              <a:rPr lang="en-GB" sz="2400" dirty="0" smtClean="0"/>
              <a:t> </a:t>
            </a:r>
            <a:r>
              <a:rPr lang="en-GB" sz="2400" dirty="0" err="1" smtClean="0"/>
              <a:t>savait</a:t>
            </a:r>
            <a:r>
              <a:rPr lang="en-GB" sz="2400" dirty="0" smtClean="0"/>
              <a:t> </a:t>
            </a:r>
            <a:r>
              <a:rPr lang="en-GB" sz="2400" dirty="0" err="1" smtClean="0"/>
              <a:t>où</a:t>
            </a:r>
            <a:r>
              <a:rPr lang="en-GB" sz="2400" dirty="0" smtClean="0"/>
              <a:t> </a:t>
            </a:r>
            <a:r>
              <a:rPr lang="en-GB" sz="2400" dirty="0" err="1" smtClean="0"/>
              <a:t>trouver</a:t>
            </a:r>
            <a:r>
              <a:rPr lang="en-GB" sz="2400" dirty="0" smtClean="0"/>
              <a:t> </a:t>
            </a:r>
            <a:r>
              <a:rPr lang="en-GB" sz="2400" dirty="0" err="1" smtClean="0"/>
              <a:t>notre</a:t>
            </a:r>
            <a:r>
              <a:rPr lang="en-GB" sz="2400" dirty="0" smtClean="0"/>
              <a:t> grand-</a:t>
            </a:r>
            <a:r>
              <a:rPr lang="en-GB" sz="2400" dirty="0" err="1" smtClean="0"/>
              <a:t>père</a:t>
            </a:r>
            <a:r>
              <a:rPr lang="en-GB" sz="2400" dirty="0" smtClean="0"/>
              <a:t>			_____</a:t>
            </a:r>
          </a:p>
          <a:p>
            <a:r>
              <a:rPr lang="en-GB" sz="2400" dirty="0" smtClean="0"/>
              <a:t>Les femmes </a:t>
            </a:r>
            <a:r>
              <a:rPr lang="en-GB" sz="2400" dirty="0" err="1" smtClean="0"/>
              <a:t>pleuraient</a:t>
            </a:r>
            <a:r>
              <a:rPr lang="en-GB" sz="2400" dirty="0" smtClean="0"/>
              <a:t> et </a:t>
            </a:r>
            <a:r>
              <a:rPr lang="en-GB" sz="2400" dirty="0" err="1" smtClean="0"/>
              <a:t>tremblaient</a:t>
            </a:r>
            <a:r>
              <a:rPr lang="en-GB" sz="2400" dirty="0" smtClean="0"/>
              <a:t> </a:t>
            </a:r>
            <a:r>
              <a:rPr lang="en-GB" sz="2400" dirty="0" err="1" smtClean="0"/>
              <a:t>devant</a:t>
            </a:r>
            <a:r>
              <a:rPr lang="en-GB" sz="2400" dirty="0" smtClean="0"/>
              <a:t> la </a:t>
            </a:r>
            <a:r>
              <a:rPr lang="en-GB" sz="2400" dirty="0" err="1" smtClean="0"/>
              <a:t>sorcière</a:t>
            </a:r>
            <a:r>
              <a:rPr lang="en-GB" sz="2400" dirty="0" smtClean="0"/>
              <a:t>		_____</a:t>
            </a:r>
          </a:p>
          <a:p>
            <a:r>
              <a:rPr lang="en-GB" sz="2400" dirty="0" err="1" smtClean="0"/>
              <a:t>Kirikou</a:t>
            </a:r>
            <a:r>
              <a:rPr lang="en-GB" sz="2400" dirty="0" smtClean="0"/>
              <a:t>, </a:t>
            </a:r>
            <a:r>
              <a:rPr lang="en-GB" sz="2400" dirty="0" err="1" smtClean="0"/>
              <a:t>mon</a:t>
            </a:r>
            <a:r>
              <a:rPr lang="en-GB" sz="2400" dirty="0" smtClean="0"/>
              <a:t> </a:t>
            </a:r>
            <a:r>
              <a:rPr lang="en-GB" sz="2400" dirty="0" err="1" smtClean="0"/>
              <a:t>ami</a:t>
            </a:r>
            <a:r>
              <a:rPr lang="en-GB" sz="2400" dirty="0" smtClean="0"/>
              <a:t> nous a </a:t>
            </a:r>
            <a:r>
              <a:rPr lang="en-GB" sz="2400" dirty="0" err="1" smtClean="0"/>
              <a:t>redonné</a:t>
            </a:r>
            <a:r>
              <a:rPr lang="en-GB" sz="2400" dirty="0" smtClean="0"/>
              <a:t> la vie				_____</a:t>
            </a:r>
          </a:p>
          <a:p>
            <a:r>
              <a:rPr lang="en-GB" sz="2400" dirty="0" err="1" smtClean="0"/>
              <a:t>Dans</a:t>
            </a:r>
            <a:r>
              <a:rPr lang="en-GB" sz="2400" dirty="0" smtClean="0"/>
              <a:t> le village </a:t>
            </a:r>
            <a:r>
              <a:rPr lang="en-GB" sz="2400" dirty="0" err="1" smtClean="0"/>
              <a:t>l’eau</a:t>
            </a:r>
            <a:r>
              <a:rPr lang="en-GB" sz="2400" dirty="0" smtClean="0"/>
              <a:t> et les </a:t>
            </a:r>
            <a:r>
              <a:rPr lang="en-GB" sz="2400" dirty="0" err="1" smtClean="0"/>
              <a:t>hommes</a:t>
            </a:r>
            <a:r>
              <a:rPr lang="en-GB" sz="2400" dirty="0" smtClean="0"/>
              <a:t> </a:t>
            </a:r>
            <a:r>
              <a:rPr lang="en-GB" sz="2400" dirty="0" err="1" smtClean="0"/>
              <a:t>avaient</a:t>
            </a:r>
            <a:r>
              <a:rPr lang="en-GB" sz="2400" dirty="0" smtClean="0"/>
              <a:t> </a:t>
            </a:r>
            <a:r>
              <a:rPr lang="en-GB" sz="2400" dirty="0" err="1" smtClean="0"/>
              <a:t>disparu</a:t>
            </a:r>
            <a:r>
              <a:rPr lang="en-GB" sz="2400" dirty="0" smtClean="0"/>
              <a:t>		_____</a:t>
            </a:r>
          </a:p>
          <a:p>
            <a:endParaRPr lang="en-GB" sz="2400" dirty="0" smtClean="0"/>
          </a:p>
          <a:p>
            <a:r>
              <a:rPr lang="en-GB" sz="2400" dirty="0" err="1" smtClean="0"/>
              <a:t>Kirikou</a:t>
            </a:r>
            <a:r>
              <a:rPr lang="en-GB" sz="2400" dirty="0" smtClean="0"/>
              <a:t> </a:t>
            </a:r>
            <a:r>
              <a:rPr lang="en-GB" sz="2400" dirty="0" err="1" smtClean="0"/>
              <a:t>n’est</a:t>
            </a:r>
            <a:r>
              <a:rPr lang="en-GB" sz="2400" dirty="0" smtClean="0"/>
              <a:t> pas grand, </a:t>
            </a:r>
            <a:r>
              <a:rPr lang="en-GB" sz="2400" dirty="0" err="1" smtClean="0"/>
              <a:t>mais</a:t>
            </a:r>
            <a:r>
              <a:rPr lang="en-GB" sz="2400" dirty="0" smtClean="0"/>
              <a:t> </a:t>
            </a:r>
            <a:r>
              <a:rPr lang="en-GB" sz="2400" dirty="0" err="1" smtClean="0"/>
              <a:t>il</a:t>
            </a:r>
            <a:r>
              <a:rPr lang="en-GB" sz="2400" dirty="0" smtClean="0"/>
              <a:t> </a:t>
            </a:r>
            <a:r>
              <a:rPr lang="en-GB" sz="2400" dirty="0" err="1" smtClean="0"/>
              <a:t>est</a:t>
            </a:r>
            <a:r>
              <a:rPr lang="en-GB" sz="2400" dirty="0" smtClean="0"/>
              <a:t> </a:t>
            </a:r>
            <a:r>
              <a:rPr lang="en-GB" sz="2400" dirty="0" err="1" smtClean="0"/>
              <a:t>vaillant</a:t>
            </a:r>
            <a:r>
              <a:rPr lang="en-GB" sz="2400" dirty="0" smtClean="0"/>
              <a:t>			_____</a:t>
            </a:r>
          </a:p>
          <a:p>
            <a:r>
              <a:rPr lang="en-GB" sz="2400" dirty="0" err="1" smtClean="0"/>
              <a:t>Kirikou</a:t>
            </a:r>
            <a:r>
              <a:rPr lang="en-GB" sz="2400" dirty="0" smtClean="0"/>
              <a:t> </a:t>
            </a:r>
            <a:r>
              <a:rPr lang="en-GB" sz="2400" dirty="0" err="1" smtClean="0"/>
              <a:t>n’est</a:t>
            </a:r>
            <a:r>
              <a:rPr lang="en-GB" sz="2400" dirty="0" smtClean="0"/>
              <a:t> pas grand, </a:t>
            </a:r>
            <a:r>
              <a:rPr lang="en-GB" sz="2400" dirty="0" err="1" smtClean="0"/>
              <a:t>mais</a:t>
            </a:r>
            <a:r>
              <a:rPr lang="en-GB" sz="2400" dirty="0" smtClean="0"/>
              <a:t> </a:t>
            </a:r>
            <a:r>
              <a:rPr lang="en-GB" sz="2400" dirty="0" err="1" smtClean="0"/>
              <a:t>il</a:t>
            </a:r>
            <a:r>
              <a:rPr lang="en-GB" sz="2400" dirty="0" smtClean="0"/>
              <a:t> </a:t>
            </a:r>
            <a:r>
              <a:rPr lang="en-GB" sz="2400" dirty="0" err="1" smtClean="0"/>
              <a:t>est</a:t>
            </a:r>
            <a:r>
              <a:rPr lang="en-GB" sz="2400" dirty="0" smtClean="0"/>
              <a:t> </a:t>
            </a:r>
            <a:r>
              <a:rPr lang="en-GB" sz="2400" dirty="0" err="1" smtClean="0"/>
              <a:t>vaillant</a:t>
            </a:r>
            <a:r>
              <a:rPr lang="en-GB" sz="2400" dirty="0" smtClean="0"/>
              <a:t>			_____</a:t>
            </a:r>
          </a:p>
          <a:p>
            <a:r>
              <a:rPr lang="en-GB" sz="2400" dirty="0" err="1" smtClean="0"/>
              <a:t>Kirikou</a:t>
            </a:r>
            <a:r>
              <a:rPr lang="en-GB" sz="2400" dirty="0" smtClean="0"/>
              <a:t> </a:t>
            </a:r>
            <a:r>
              <a:rPr lang="en-GB" sz="2400" dirty="0" err="1" smtClean="0"/>
              <a:t>est</a:t>
            </a:r>
            <a:r>
              <a:rPr lang="en-GB" sz="2400" dirty="0" smtClean="0"/>
              <a:t> petit, </a:t>
            </a:r>
            <a:r>
              <a:rPr lang="en-GB" sz="2400" dirty="0" err="1" smtClean="0"/>
              <a:t>mais</a:t>
            </a:r>
            <a:r>
              <a:rPr lang="en-GB" sz="2400" dirty="0" smtClean="0"/>
              <a:t> </a:t>
            </a:r>
            <a:r>
              <a:rPr lang="en-GB" sz="2400" dirty="0" err="1" smtClean="0"/>
              <a:t>c’est</a:t>
            </a:r>
            <a:r>
              <a:rPr lang="en-GB" sz="2400" dirty="0" smtClean="0"/>
              <a:t> </a:t>
            </a:r>
            <a:r>
              <a:rPr lang="en-GB" sz="2400" dirty="0" err="1" smtClean="0"/>
              <a:t>mon</a:t>
            </a:r>
            <a:r>
              <a:rPr lang="en-GB" sz="2400" dirty="0" smtClean="0"/>
              <a:t> </a:t>
            </a:r>
            <a:r>
              <a:rPr lang="en-GB" sz="2400" dirty="0" err="1" smtClean="0"/>
              <a:t>ami</a:t>
            </a:r>
            <a:r>
              <a:rPr lang="en-GB" sz="2400" dirty="0" smtClean="0"/>
              <a:t>				_____</a:t>
            </a:r>
          </a:p>
          <a:p>
            <a:r>
              <a:rPr lang="en-GB" sz="2400" dirty="0" err="1" smtClean="0"/>
              <a:t>Kirikou</a:t>
            </a:r>
            <a:r>
              <a:rPr lang="en-GB" sz="2400" dirty="0" smtClean="0"/>
              <a:t> </a:t>
            </a:r>
            <a:r>
              <a:rPr lang="en-GB" sz="2400" dirty="0" err="1" smtClean="0"/>
              <a:t>est</a:t>
            </a:r>
            <a:r>
              <a:rPr lang="en-GB" sz="2400" dirty="0" smtClean="0"/>
              <a:t> petit, </a:t>
            </a:r>
            <a:r>
              <a:rPr lang="en-GB" sz="2400" dirty="0" err="1" smtClean="0"/>
              <a:t>mais</a:t>
            </a:r>
            <a:r>
              <a:rPr lang="en-GB" sz="2400" dirty="0" smtClean="0"/>
              <a:t> </a:t>
            </a:r>
            <a:r>
              <a:rPr lang="en-GB" sz="2400" dirty="0" err="1" smtClean="0"/>
              <a:t>c’est</a:t>
            </a:r>
            <a:r>
              <a:rPr lang="en-GB" sz="2400" dirty="0" smtClean="0"/>
              <a:t> </a:t>
            </a:r>
            <a:r>
              <a:rPr lang="en-GB" sz="2400" dirty="0" err="1" smtClean="0"/>
              <a:t>mon</a:t>
            </a:r>
            <a:r>
              <a:rPr lang="en-GB" sz="2400" dirty="0" smtClean="0"/>
              <a:t> </a:t>
            </a:r>
            <a:r>
              <a:rPr lang="en-GB" sz="2400" dirty="0" err="1" smtClean="0"/>
              <a:t>ami</a:t>
            </a:r>
            <a:r>
              <a:rPr lang="en-GB" sz="2400" dirty="0" smtClean="0"/>
              <a:t>				_____</a:t>
            </a:r>
          </a:p>
          <a:p>
            <a:endParaRPr lang="en-GB" sz="2400" dirty="0" smtClean="0"/>
          </a:p>
          <a:p>
            <a:r>
              <a:rPr lang="en-GB" sz="2400" dirty="0" smtClean="0"/>
              <a:t>Les </a:t>
            </a:r>
            <a:r>
              <a:rPr lang="en-GB" sz="2400" dirty="0" err="1" smtClean="0"/>
              <a:t>fétiches</a:t>
            </a:r>
            <a:r>
              <a:rPr lang="en-GB" sz="2400" dirty="0" smtClean="0"/>
              <a:t> </a:t>
            </a:r>
            <a:r>
              <a:rPr lang="en-GB" sz="2400" dirty="0" err="1" smtClean="0"/>
              <a:t>surveillent</a:t>
            </a:r>
            <a:r>
              <a:rPr lang="en-GB" sz="2400" dirty="0" smtClean="0"/>
              <a:t> le village					_____</a:t>
            </a:r>
          </a:p>
          <a:p>
            <a:r>
              <a:rPr lang="en-GB" sz="2400" dirty="0" smtClean="0"/>
              <a:t>Nous a </a:t>
            </a:r>
            <a:r>
              <a:rPr lang="en-GB" sz="2400" dirty="0" err="1" smtClean="0"/>
              <a:t>redonné</a:t>
            </a:r>
            <a:r>
              <a:rPr lang="en-GB" sz="2400" dirty="0" smtClean="0"/>
              <a:t> la vie						_____</a:t>
            </a:r>
          </a:p>
          <a:p>
            <a:r>
              <a:rPr lang="en-GB" sz="2400" dirty="0" err="1" smtClean="0"/>
              <a:t>Karaba</a:t>
            </a:r>
            <a:r>
              <a:rPr lang="en-GB" sz="2400" dirty="0" smtClean="0"/>
              <a:t> </a:t>
            </a:r>
            <a:r>
              <a:rPr lang="en-GB" sz="2400" dirty="0" err="1" smtClean="0"/>
              <a:t>est</a:t>
            </a:r>
            <a:r>
              <a:rPr lang="en-GB" sz="2400" dirty="0" smtClean="0"/>
              <a:t> </a:t>
            </a:r>
            <a:r>
              <a:rPr lang="en-GB" sz="2400" dirty="0" err="1" smtClean="0"/>
              <a:t>si</a:t>
            </a:r>
            <a:r>
              <a:rPr lang="en-GB" sz="2400" dirty="0" smtClean="0"/>
              <a:t> </a:t>
            </a:r>
            <a:r>
              <a:rPr lang="en-GB" sz="2400" dirty="0" err="1" smtClean="0"/>
              <a:t>méchante</a:t>
            </a:r>
            <a:r>
              <a:rPr lang="en-GB" sz="2400" dirty="0" smtClean="0"/>
              <a:t>						_____</a:t>
            </a:r>
          </a:p>
          <a:p>
            <a:r>
              <a:rPr lang="en-GB" sz="2400" dirty="0" smtClean="0"/>
              <a:t>Sur la route des </a:t>
            </a:r>
            <a:r>
              <a:rPr lang="en-GB" sz="2400" dirty="0" err="1" smtClean="0"/>
              <a:t>flamboyants</a:t>
            </a:r>
            <a:r>
              <a:rPr lang="en-GB" sz="2400" dirty="0" smtClean="0"/>
              <a:t>					_____</a:t>
            </a:r>
          </a:p>
          <a:p>
            <a:r>
              <a:rPr lang="en-GB" sz="2400" dirty="0" err="1" smtClean="0"/>
              <a:t>Kirikou</a:t>
            </a:r>
            <a:r>
              <a:rPr lang="en-GB" sz="2400" dirty="0" smtClean="0"/>
              <a:t>, </a:t>
            </a:r>
            <a:r>
              <a:rPr lang="en-GB" sz="2400" dirty="0" err="1" smtClean="0"/>
              <a:t>mon</a:t>
            </a:r>
            <a:r>
              <a:rPr lang="en-GB" sz="2400" dirty="0" smtClean="0"/>
              <a:t> </a:t>
            </a:r>
            <a:r>
              <a:rPr lang="en-GB" sz="2400" dirty="0" err="1" smtClean="0"/>
              <a:t>ami</a:t>
            </a:r>
            <a:r>
              <a:rPr lang="en-GB" sz="2400" dirty="0" smtClean="0"/>
              <a:t>						_____</a:t>
            </a:r>
          </a:p>
          <a:p>
            <a:r>
              <a:rPr lang="en-GB" sz="2400" dirty="0" err="1" smtClean="0"/>
              <a:t>Kirikou</a:t>
            </a:r>
            <a:r>
              <a:rPr lang="en-GB" sz="2400" dirty="0" smtClean="0"/>
              <a:t> </a:t>
            </a:r>
            <a:r>
              <a:rPr lang="en-GB" sz="2400" dirty="0" err="1" smtClean="0"/>
              <a:t>demande</a:t>
            </a:r>
            <a:r>
              <a:rPr lang="en-GB" sz="2400" dirty="0" smtClean="0"/>
              <a:t> </a:t>
            </a:r>
            <a:r>
              <a:rPr lang="en-GB" sz="2400" dirty="0" err="1" smtClean="0"/>
              <a:t>pourquoi</a:t>
            </a:r>
            <a:r>
              <a:rPr lang="en-GB" sz="2400" dirty="0" smtClean="0"/>
              <a:t>					_____</a:t>
            </a:r>
          </a:p>
          <a:p>
            <a:r>
              <a:rPr lang="en-GB" sz="2400" dirty="0" smtClean="0"/>
              <a:t>Du haut de la case de </a:t>
            </a:r>
            <a:r>
              <a:rPr lang="en-GB" sz="2400" dirty="0" err="1" smtClean="0"/>
              <a:t>Karaba</a:t>
            </a:r>
            <a:r>
              <a:rPr lang="en-GB" sz="2400" dirty="0" smtClean="0"/>
              <a:t>				                _____				</a:t>
            </a:r>
          </a:p>
          <a:p>
            <a:endParaRPr lang="en-GB" sz="2400" dirty="0" smtClean="0"/>
          </a:p>
          <a:p>
            <a:endParaRPr lang="en-GB" sz="2400" dirty="0" smtClean="0"/>
          </a:p>
          <a:p>
            <a:endParaRPr lang="en-GB" sz="2400" dirty="0"/>
          </a:p>
        </p:txBody>
      </p:sp>
      <p:pic>
        <p:nvPicPr>
          <p:cNvPr id="4" name="Picture 3" descr="cast_kirikou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857224" y="142852"/>
            <a:ext cx="819722" cy="669161"/>
          </a:xfrm>
          <a:prstGeom prst="rect">
            <a:avLst/>
          </a:prstGeom>
        </p:spPr>
      </p:pic>
      <p:sp>
        <p:nvSpPr>
          <p:cNvPr id="8" name="Action Button: Sound 7">
            <a:hlinkClick r:id="rId4" action="ppaction://hlinkfile" highlightClick="1"/>
          </p:cNvPr>
          <p:cNvSpPr/>
          <p:nvPr/>
        </p:nvSpPr>
        <p:spPr>
          <a:xfrm>
            <a:off x="7286644" y="214290"/>
            <a:ext cx="542350" cy="714380"/>
          </a:xfrm>
          <a:prstGeom prst="actionButtonSoun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Acknowledgement to Steph Reid for the original idea for this activity.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143108" y="2643182"/>
            <a:ext cx="1500198" cy="14144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A  Leicester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857884" y="2571744"/>
            <a:ext cx="1428760" cy="14859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 smtClean="0">
                <a:solidFill>
                  <a:schemeClr val="tx1"/>
                </a:solidFill>
              </a:rPr>
              <a:t>Dans</a:t>
            </a:r>
            <a:r>
              <a:rPr lang="en-GB" b="1" dirty="0" smtClean="0">
                <a:solidFill>
                  <a:schemeClr val="tx1"/>
                </a:solidFill>
              </a:rPr>
              <a:t> le village en </a:t>
            </a:r>
            <a:r>
              <a:rPr lang="en-GB" b="1" dirty="0" err="1" smtClean="0">
                <a:solidFill>
                  <a:schemeClr val="tx1"/>
                </a:solidFill>
              </a:rPr>
              <a:t>Afrique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143372" y="1142984"/>
            <a:ext cx="1285884" cy="121444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4214810" y="2714620"/>
            <a:ext cx="1214446" cy="121444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4286248" y="4714884"/>
            <a:ext cx="1143008" cy="121444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5643570" y="428604"/>
            <a:ext cx="1285884" cy="121444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2285984" y="5143512"/>
            <a:ext cx="1285884" cy="121444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857224" y="4429132"/>
            <a:ext cx="1285884" cy="121444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285720" y="2857496"/>
            <a:ext cx="1285884" cy="121444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714348" y="1285860"/>
            <a:ext cx="1285884" cy="121444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2285984" y="428604"/>
            <a:ext cx="1285884" cy="121444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v</a:t>
            </a:r>
            <a:endParaRPr lang="en-GB" dirty="0"/>
          </a:p>
        </p:txBody>
      </p:sp>
      <p:sp>
        <p:nvSpPr>
          <p:cNvPr id="19" name="Oval 18"/>
          <p:cNvSpPr/>
          <p:nvPr/>
        </p:nvSpPr>
        <p:spPr>
          <a:xfrm>
            <a:off x="6000760" y="5214950"/>
            <a:ext cx="1285884" cy="121444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7215206" y="4357694"/>
            <a:ext cx="1285884" cy="121444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7215206" y="1071546"/>
            <a:ext cx="1285884" cy="121444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7572396" y="2714620"/>
            <a:ext cx="1285884" cy="121444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Connector 23"/>
          <p:cNvCxnSpPr>
            <a:stCxn id="14" idx="4"/>
            <a:endCxn id="4" idx="0"/>
          </p:cNvCxnSpPr>
          <p:nvPr/>
        </p:nvCxnSpPr>
        <p:spPr>
          <a:xfrm rot="5400000">
            <a:off x="2411001" y="2125257"/>
            <a:ext cx="1000132" cy="35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6" idx="3"/>
          </p:cNvCxnSpPr>
          <p:nvPr/>
        </p:nvCxnSpPr>
        <p:spPr>
          <a:xfrm rot="5400000">
            <a:off x="3577100" y="2174348"/>
            <a:ext cx="749355" cy="7598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2429654" y="4642652"/>
            <a:ext cx="100013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11" idx="7"/>
          </p:cNvCxnSpPr>
          <p:nvPr/>
        </p:nvCxnSpPr>
        <p:spPr>
          <a:xfrm rot="5400000">
            <a:off x="1817151" y="3995273"/>
            <a:ext cx="749355" cy="4740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2" idx="6"/>
            <a:endCxn id="4" idx="2"/>
          </p:cNvCxnSpPr>
          <p:nvPr/>
        </p:nvCxnSpPr>
        <p:spPr>
          <a:xfrm flipV="1">
            <a:off x="1571604" y="3350415"/>
            <a:ext cx="571504" cy="114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3" idx="5"/>
            <a:endCxn id="4" idx="1"/>
          </p:cNvCxnSpPr>
          <p:nvPr/>
        </p:nvCxnSpPr>
        <p:spPr>
          <a:xfrm rot="16200000" flipH="1">
            <a:off x="1823428" y="2310946"/>
            <a:ext cx="527871" cy="5508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5" idx="6"/>
            <a:endCxn id="22" idx="2"/>
          </p:cNvCxnSpPr>
          <p:nvPr/>
        </p:nvCxnSpPr>
        <p:spPr>
          <a:xfrm>
            <a:off x="7286644" y="3314696"/>
            <a:ext cx="285752" cy="71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>
            <a:off x="6983406" y="2303480"/>
            <a:ext cx="535041" cy="5000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9" idx="4"/>
            <a:endCxn id="5" idx="0"/>
          </p:cNvCxnSpPr>
          <p:nvPr/>
        </p:nvCxnSpPr>
        <p:spPr>
          <a:xfrm rot="16200000" flipH="1">
            <a:off x="5965041" y="1964521"/>
            <a:ext cx="928694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7" idx="6"/>
            <a:endCxn id="5" idx="2"/>
          </p:cNvCxnSpPr>
          <p:nvPr/>
        </p:nvCxnSpPr>
        <p:spPr>
          <a:xfrm flipV="1">
            <a:off x="5429256" y="3314696"/>
            <a:ext cx="428628" cy="71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4" idx="5"/>
            <a:endCxn id="8" idx="1"/>
          </p:cNvCxnSpPr>
          <p:nvPr/>
        </p:nvCxnSpPr>
        <p:spPr>
          <a:xfrm rot="16200000" flipH="1">
            <a:off x="3417507" y="3856603"/>
            <a:ext cx="1042231" cy="10300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4" idx="6"/>
          </p:cNvCxnSpPr>
          <p:nvPr/>
        </p:nvCxnSpPr>
        <p:spPr>
          <a:xfrm rot="10800000" flipV="1">
            <a:off x="3643306" y="3293273"/>
            <a:ext cx="571504" cy="571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5400000">
            <a:off x="5250661" y="4107661"/>
            <a:ext cx="1000132" cy="7858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5" idx="5"/>
          </p:cNvCxnSpPr>
          <p:nvPr/>
        </p:nvCxnSpPr>
        <p:spPr>
          <a:xfrm rot="16200000" flipH="1">
            <a:off x="6994638" y="3922811"/>
            <a:ext cx="660527" cy="4949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5400000">
            <a:off x="6072992" y="4642652"/>
            <a:ext cx="100013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endCxn id="5" idx="1"/>
          </p:cNvCxnSpPr>
          <p:nvPr/>
        </p:nvCxnSpPr>
        <p:spPr>
          <a:xfrm rot="16200000" flipH="1">
            <a:off x="5353634" y="2075861"/>
            <a:ext cx="717671" cy="7093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571744"/>
            <a:ext cx="8229600" cy="4525963"/>
          </a:xfrm>
        </p:spPr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On </a:t>
            </a:r>
            <a:r>
              <a:rPr lang="en-GB" dirty="0" err="1" smtClean="0">
                <a:latin typeface="Comic Sans MS" pitchFamily="66" charset="0"/>
              </a:rPr>
              <a:t>va</a:t>
            </a:r>
            <a:r>
              <a:rPr lang="en-GB" dirty="0" smtClean="0">
                <a:latin typeface="Comic Sans MS" pitchFamily="66" charset="0"/>
              </a:rPr>
              <a:t> </a:t>
            </a:r>
            <a:r>
              <a:rPr lang="en-GB" dirty="0" err="1" smtClean="0">
                <a:latin typeface="Comic Sans MS" pitchFamily="66" charset="0"/>
              </a:rPr>
              <a:t>développer</a:t>
            </a:r>
            <a:r>
              <a:rPr lang="en-GB" dirty="0" smtClean="0">
                <a:latin typeface="Comic Sans MS" pitchFamily="66" charset="0"/>
              </a:rPr>
              <a:t> la lecture, </a:t>
            </a:r>
            <a:r>
              <a:rPr lang="en-GB" dirty="0" err="1" smtClean="0">
                <a:latin typeface="Comic Sans MS" pitchFamily="66" charset="0"/>
              </a:rPr>
              <a:t>l’écoute</a:t>
            </a:r>
            <a:r>
              <a:rPr lang="en-GB" dirty="0" smtClean="0">
                <a:latin typeface="Comic Sans MS" pitchFamily="66" charset="0"/>
              </a:rPr>
              <a:t> et </a:t>
            </a:r>
            <a:r>
              <a:rPr lang="en-GB" dirty="0" err="1" smtClean="0">
                <a:latin typeface="Comic Sans MS" pitchFamily="66" charset="0"/>
              </a:rPr>
              <a:t>l’entente</a:t>
            </a:r>
            <a:r>
              <a:rPr lang="en-GB" dirty="0" smtClean="0">
                <a:latin typeface="Comic Sans MS" pitchFamily="66" charset="0"/>
              </a:rPr>
              <a:t> </a:t>
            </a:r>
            <a:r>
              <a:rPr lang="en-GB" dirty="0" err="1" smtClean="0">
                <a:latin typeface="Comic Sans MS" pitchFamily="66" charset="0"/>
              </a:rPr>
              <a:t>culturelle</a:t>
            </a:r>
            <a:r>
              <a:rPr lang="en-GB" dirty="0" smtClean="0">
                <a:latin typeface="Comic Sans MS" pitchFamily="66" charset="0"/>
              </a:rPr>
              <a:t> avec le film “</a:t>
            </a:r>
            <a:r>
              <a:rPr lang="en-GB" dirty="0" err="1" smtClean="0">
                <a:latin typeface="Comic Sans MS" pitchFamily="66" charset="0"/>
              </a:rPr>
              <a:t>Kirikou</a:t>
            </a:r>
            <a:r>
              <a:rPr lang="en-GB" dirty="0" smtClean="0">
                <a:latin typeface="Comic Sans MS" pitchFamily="66" charset="0"/>
              </a:rPr>
              <a:t> et la </a:t>
            </a:r>
            <a:r>
              <a:rPr lang="en-GB" dirty="0" err="1">
                <a:latin typeface="Comic Sans MS" pitchFamily="66" charset="0"/>
              </a:rPr>
              <a:t>S</a:t>
            </a:r>
            <a:r>
              <a:rPr lang="en-GB" dirty="0" err="1" smtClean="0">
                <a:latin typeface="Comic Sans MS" pitchFamily="66" charset="0"/>
              </a:rPr>
              <a:t>orcière</a:t>
            </a:r>
            <a:r>
              <a:rPr lang="en-GB" dirty="0" smtClean="0">
                <a:latin typeface="Comic Sans MS" pitchFamily="66" charset="0"/>
              </a:rPr>
              <a:t>”.</a:t>
            </a:r>
          </a:p>
        </p:txBody>
      </p:sp>
      <p:pic>
        <p:nvPicPr>
          <p:cNvPr id="4" name="Picture 2" descr="bs012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228600"/>
            <a:ext cx="1892300" cy="1527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lobe spinning2.gif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8992" y="2071678"/>
            <a:ext cx="2314590" cy="23145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168" y="928670"/>
            <a:ext cx="8709674" cy="574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357290" y="357166"/>
            <a:ext cx="60371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4"/>
              </a:rPr>
              <a:t>http://www.kameleo.com/french/JEU-Ch0-MondeFranco.html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Folkta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571480"/>
            <a:ext cx="5845048" cy="3714776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1857356" y="4357694"/>
            <a:ext cx="60514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Kirikou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et la </a:t>
            </a:r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sorcière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85786" y="5429264"/>
            <a:ext cx="84159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Un </a:t>
            </a:r>
            <a:r>
              <a:rPr lang="en-US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conte</a:t>
            </a:r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populaire</a:t>
            </a:r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(</a:t>
            </a:r>
            <a:r>
              <a:rPr lang="en-US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africain</a:t>
            </a:r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5786" y="1500174"/>
            <a:ext cx="764386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>
                <a:latin typeface="Comic Sans MS" pitchFamily="66" charset="0"/>
              </a:rPr>
              <a:t>Le minuscule </a:t>
            </a:r>
            <a:r>
              <a:rPr lang="fr-FR" sz="3200" dirty="0" err="1" smtClean="0">
                <a:latin typeface="Comic Sans MS" pitchFamily="66" charset="0"/>
              </a:rPr>
              <a:t>Kirikou</a:t>
            </a:r>
            <a:r>
              <a:rPr lang="fr-FR" sz="3200" dirty="0" smtClean="0">
                <a:latin typeface="Comic Sans MS" pitchFamily="66" charset="0"/>
              </a:rPr>
              <a:t> est né dans un village d'Afrique sur lequel une sorcière, </a:t>
            </a:r>
            <a:r>
              <a:rPr lang="fr-FR" sz="3200" dirty="0" err="1" smtClean="0">
                <a:latin typeface="Comic Sans MS" pitchFamily="66" charset="0"/>
              </a:rPr>
              <a:t>Karaba</a:t>
            </a:r>
            <a:r>
              <a:rPr lang="fr-FR" sz="3200" dirty="0" smtClean="0">
                <a:latin typeface="Comic Sans MS" pitchFamily="66" charset="0"/>
              </a:rPr>
              <a:t>, a jeté un terrible sort: la source est asséchée, les villageois rançonnés, les hommes sont kidnappés et disparaissent mystérieusement. "Elle les mange", soutiennent les villageois dans leur hantise. 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28992" y="357166"/>
            <a:ext cx="26641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Synopsis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2050" name="Picture 2" descr="http://t2.gstatic.com/images?q=tbn:McBGgcHzqFof6M:http://www.casafree.com/modules/xcgal/albums/userpics/10070/kirikou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15272" y="4929198"/>
            <a:ext cx="1155721" cy="1643074"/>
          </a:xfrm>
          <a:prstGeom prst="rect">
            <a:avLst/>
          </a:prstGeom>
          <a:noFill/>
        </p:spPr>
      </p:pic>
      <p:pic>
        <p:nvPicPr>
          <p:cNvPr id="2052" name="Picture 4" descr="http://t3.gstatic.com/images?q=tbn:SrVXPw_TyL3b5M:http://www.kirikou.net/images/cast_karaba.jpg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572264" y="214290"/>
            <a:ext cx="1596848" cy="1305118"/>
          </a:xfrm>
          <a:prstGeom prst="rect">
            <a:avLst/>
          </a:prstGeom>
          <a:noFill/>
        </p:spPr>
      </p:pic>
      <p:pic>
        <p:nvPicPr>
          <p:cNvPr id="2054" name="Picture 6" descr="http://t0.gstatic.com/images?q=tbn:0V_EgLZtHl287M:http://zone.wallpaper.free.fr/galleries/Dessins_Animes/Kirikou_et_les_betes_sauvages/Kirikou_04_1024x768.jpg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285852" y="214290"/>
            <a:ext cx="1785950" cy="13454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2976" y="2428868"/>
            <a:ext cx="721523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err="1" smtClean="0">
                <a:latin typeface="Comic Sans MS" pitchFamily="66" charset="0"/>
              </a:rPr>
              <a:t>Karaba</a:t>
            </a:r>
            <a:r>
              <a:rPr lang="fr-FR" sz="3200" dirty="0" smtClean="0">
                <a:latin typeface="Comic Sans MS" pitchFamily="66" charset="0"/>
              </a:rPr>
              <a:t> est une femme superbe et cruelle, entourée de fétiches soumis et redoutables. Mais </a:t>
            </a:r>
            <a:r>
              <a:rPr lang="fr-FR" sz="3200" dirty="0" err="1" smtClean="0">
                <a:latin typeface="Comic Sans MS" pitchFamily="66" charset="0"/>
              </a:rPr>
              <a:t>Kirikou</a:t>
            </a:r>
            <a:r>
              <a:rPr lang="fr-FR" sz="3200" dirty="0" smtClean="0">
                <a:latin typeface="Comic Sans MS" pitchFamily="66" charset="0"/>
              </a:rPr>
              <a:t>, sitôt sorti du ventre de sa mère, veut délivrer le village de son emprise maléfique et découvrir le secret de sa méchanceté</a:t>
            </a:r>
            <a:r>
              <a:rPr lang="fr-FR" dirty="0" smtClean="0">
                <a:latin typeface="Comic Sans MS" pitchFamily="66" charset="0"/>
              </a:rPr>
              <a:t>.</a:t>
            </a:r>
            <a:endParaRPr lang="en-GB" dirty="0"/>
          </a:p>
        </p:txBody>
      </p:sp>
      <p:pic>
        <p:nvPicPr>
          <p:cNvPr id="1026" name="Picture 2" descr="http://t1.gstatic.com/images?q=tbn:2yPNLfZnOV_YNM:http://www.awn.com/mag/issue4.02/4.02images/moinskirikou02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43306" y="214290"/>
            <a:ext cx="2000264" cy="2055828"/>
          </a:xfrm>
          <a:prstGeom prst="rect">
            <a:avLst/>
          </a:prstGeom>
          <a:noFill/>
        </p:spPr>
      </p:pic>
      <p:pic>
        <p:nvPicPr>
          <p:cNvPr id="1028" name="Picture 4" descr="http://t2.gstatic.com/images?q=tbn:BocW6zaplv6xOM:http://www.gommeetgribouillages.fr/Kirikou/karaba.jpg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4282" y="285728"/>
            <a:ext cx="2894627" cy="1714512"/>
          </a:xfrm>
          <a:prstGeom prst="rect">
            <a:avLst/>
          </a:prstGeom>
          <a:noFill/>
        </p:spPr>
      </p:pic>
      <p:pic>
        <p:nvPicPr>
          <p:cNvPr id="1030" name="Picture 6" descr="http://t0.gstatic.com/images?q=tbn:dzUw9VBerma4-M:http://occurences.files.wordpress.com/2007/02/img_karaba.gif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286512" y="428604"/>
            <a:ext cx="2329255" cy="1500198"/>
          </a:xfrm>
          <a:prstGeom prst="rect">
            <a:avLst/>
          </a:prstGeom>
          <a:noFill/>
        </p:spPr>
      </p:pic>
      <p:pic>
        <p:nvPicPr>
          <p:cNvPr id="1034" name="Picture 10" descr="Fetishes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277100" y="5333999"/>
            <a:ext cx="1866900" cy="1524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t2.gstatic.com/images?q=tbn:McBGgcHzqFof6M:http://www.casafree.com/modules/xcgal/albums/userpics/10070/kirikou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43240" y="857232"/>
            <a:ext cx="2643206" cy="3757813"/>
          </a:xfrm>
          <a:prstGeom prst="rect">
            <a:avLst/>
          </a:prstGeom>
          <a:noFill/>
        </p:spPr>
      </p:pic>
      <p:sp>
        <p:nvSpPr>
          <p:cNvPr id="6" name="Sun 5">
            <a:hlinkClick r:id="rId6" action="ppaction://hlinkfile"/>
          </p:cNvPr>
          <p:cNvSpPr/>
          <p:nvPr/>
        </p:nvSpPr>
        <p:spPr>
          <a:xfrm>
            <a:off x="5357818" y="4786322"/>
            <a:ext cx="1500198" cy="1500198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Cloud 7">
            <a:hlinkClick r:id="rId7" action="ppaction://hlinkfile"/>
          </p:cNvPr>
          <p:cNvSpPr/>
          <p:nvPr/>
        </p:nvSpPr>
        <p:spPr>
          <a:xfrm>
            <a:off x="2714612" y="5072074"/>
            <a:ext cx="1271590" cy="127159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5161" y="357166"/>
            <a:ext cx="8734557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</TotalTime>
  <Words>509</Words>
  <Application>Microsoft Office PowerPoint</Application>
  <PresentationFormat>On-screen Show (4:3)</PresentationFormat>
  <Paragraphs>66</Paragraphs>
  <Slides>15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Ecrivez 3-4 phrases sur le film “Kirikou et la sorcière”</vt:lpstr>
      <vt:lpstr>Et la fin????</vt:lpstr>
      <vt:lpstr>La chanson de Kirikou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SBrown905</dc:creator>
  <cp:lastModifiedBy>SBrown905</cp:lastModifiedBy>
  <cp:revision>43</cp:revision>
  <dcterms:created xsi:type="dcterms:W3CDTF">2010-01-24T22:16:41Z</dcterms:created>
  <dcterms:modified xsi:type="dcterms:W3CDTF">2010-07-15T13:52:44Z</dcterms:modified>
</cp:coreProperties>
</file>